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1" r:id="rId2"/>
    <p:sldId id="280" r:id="rId3"/>
    <p:sldId id="264" r:id="rId4"/>
    <p:sldId id="266" r:id="rId5"/>
    <p:sldId id="265" r:id="rId6"/>
    <p:sldId id="267" r:id="rId7"/>
    <p:sldId id="268" r:id="rId8"/>
    <p:sldId id="271" r:id="rId9"/>
    <p:sldId id="272" r:id="rId10"/>
    <p:sldId id="273" r:id="rId11"/>
    <p:sldId id="275" r:id="rId12"/>
    <p:sldId id="258" r:id="rId13"/>
    <p:sldId id="261" r:id="rId14"/>
    <p:sldId id="274" r:id="rId15"/>
    <p:sldId id="276" r:id="rId16"/>
    <p:sldId id="269" r:id="rId17"/>
    <p:sldId id="270" r:id="rId18"/>
    <p:sldId id="279" r:id="rId19"/>
    <p:sldId id="278" r:id="rId20"/>
    <p:sldId id="262" r:id="rId21"/>
    <p:sldId id="260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00"/>
    <a:srgbClr val="FF373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0828F-CFA7-44BD-8766-37190DD70ED8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5138-7AD6-4A72-84DC-0643865D09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0828F-CFA7-44BD-8766-37190DD70ED8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5138-7AD6-4A72-84DC-0643865D09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0828F-CFA7-44BD-8766-37190DD70ED8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5138-7AD6-4A72-84DC-0643865D09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0828F-CFA7-44BD-8766-37190DD70ED8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5138-7AD6-4A72-84DC-0643865D09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0828F-CFA7-44BD-8766-37190DD70ED8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5138-7AD6-4A72-84DC-0643865D09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0828F-CFA7-44BD-8766-37190DD70ED8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5138-7AD6-4A72-84DC-0643865D09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0828F-CFA7-44BD-8766-37190DD70ED8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5138-7AD6-4A72-84DC-0643865D09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0828F-CFA7-44BD-8766-37190DD70ED8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5138-7AD6-4A72-84DC-0643865D09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0828F-CFA7-44BD-8766-37190DD70ED8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5138-7AD6-4A72-84DC-0643865D09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0828F-CFA7-44BD-8766-37190DD70ED8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5138-7AD6-4A72-84DC-0643865D09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0828F-CFA7-44BD-8766-37190DD70ED8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5138-7AD6-4A72-84DC-0643865D09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00828F-CFA7-44BD-8766-37190DD70ED8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2625138-7AD6-4A72-84DC-0643865D097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3.wdp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142976" y="285728"/>
            <a:ext cx="6643734" cy="114300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Тема: Буква Ъ</a:t>
            </a:r>
            <a:endParaRPr lang="ru-RU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14488"/>
            <a:ext cx="3500462" cy="3500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98" y="2357430"/>
            <a:ext cx="2500330" cy="2645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5039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276872"/>
            <a:ext cx="3243263" cy="34321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188640"/>
            <a:ext cx="6336704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28446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188640"/>
            <a:ext cx="7416824" cy="1077218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Garamond" pitchFamily="18" charset="0"/>
              </a:rPr>
              <a:t>-Как  называется участок дороги для передвижения пешеходов?</a:t>
            </a:r>
            <a:endParaRPr lang="ru-RU" sz="3200" b="1" dirty="0">
              <a:latin typeface="Garamond" pitchFamily="18" charset="0"/>
            </a:endParaRPr>
          </a:p>
        </p:txBody>
      </p:sp>
      <p:pic>
        <p:nvPicPr>
          <p:cNvPr id="8194" name="Picture 2" descr="http://www.freeimagehosting.net/uploads/9a48fbbd5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3600904" cy="27024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196" name="Picture 4" descr="http://www.izvestiaur.ru/upload/iblock/0cf/1108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988015"/>
            <a:ext cx="4286250" cy="32099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3" name="TextBox 2"/>
          <p:cNvSpPr txBox="1"/>
          <p:nvPr/>
        </p:nvSpPr>
        <p:spPr>
          <a:xfrm>
            <a:off x="5004048" y="1700808"/>
            <a:ext cx="3168352" cy="830997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4800" b="1" i="1" dirty="0" smtClean="0">
                <a:latin typeface="Garamond" pitchFamily="18" charset="0"/>
              </a:rPr>
              <a:t>Тротуар</a:t>
            </a:r>
            <a:endParaRPr lang="ru-RU" sz="4800" b="1" i="1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30421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489446"/>
            <a:ext cx="7992888" cy="212365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4400" b="1" dirty="0" smtClean="0">
                <a:latin typeface="Garamond" pitchFamily="18" charset="0"/>
              </a:rPr>
              <a:t>-В какую сторону следует посмотреть в первую очередь при переходе через дорогу?</a:t>
            </a:r>
            <a:endParaRPr lang="ru-RU" sz="4400" b="1" dirty="0">
              <a:latin typeface="Garamond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23728" y="4221088"/>
            <a:ext cx="4824536" cy="1446550"/>
          </a:xfrm>
          <a:prstGeom prst="rect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8800" b="1" i="1" dirty="0" smtClean="0">
                <a:latin typeface="Garamond" pitchFamily="18" charset="0"/>
              </a:rPr>
              <a:t>Налево</a:t>
            </a:r>
            <a:endParaRPr lang="ru-RU" sz="8800" b="1" i="1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0215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86800" y="226095"/>
            <a:ext cx="6696744" cy="1077218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Garamond" pitchFamily="18" charset="0"/>
              </a:rPr>
              <a:t>- На какой сигнал светофора следует переходить дорогу?</a:t>
            </a:r>
            <a:endParaRPr lang="ru-RU" sz="3200" b="1" dirty="0">
              <a:latin typeface="Garamond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453" y="1628800"/>
            <a:ext cx="6048672" cy="83099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i="1" dirty="0" smtClean="0">
                <a:solidFill>
                  <a:srgbClr val="669900"/>
                </a:solidFill>
              </a:rPr>
              <a:t>Зелёный</a:t>
            </a:r>
            <a:endParaRPr lang="ru-RU" sz="4800" b="1" i="1" dirty="0">
              <a:solidFill>
                <a:srgbClr val="669900"/>
              </a:solidFill>
            </a:endParaRPr>
          </a:p>
        </p:txBody>
      </p:sp>
      <p:pic>
        <p:nvPicPr>
          <p:cNvPr id="9220" name="Picture 4" descr="http://all-psd.ru/uploads/posts/2011-05/1306426398_psd-red-orange-green-traffic-light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422" t="9187" r="33155" b="7168"/>
          <a:stretch/>
        </p:blipFill>
        <p:spPr bwMode="auto">
          <a:xfrm>
            <a:off x="3923928" y="2880360"/>
            <a:ext cx="1636556" cy="3276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all-psd.ru/uploads/posts/2011-05/1306426398_psd-red-orange-green-traffic-light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220" t="7764" r="64947" b="9440"/>
          <a:stretch/>
        </p:blipFill>
        <p:spPr bwMode="auto">
          <a:xfrm>
            <a:off x="624840" y="2758440"/>
            <a:ext cx="1675696" cy="33985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196" r="13316" b="8529"/>
          <a:stretch/>
        </p:blipFill>
        <p:spPr bwMode="auto">
          <a:xfrm>
            <a:off x="6444209" y="2880360"/>
            <a:ext cx="1495832" cy="3154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6661875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2000" fill="hold"/>
                                        <p:tgtEl>
                                          <p:spTgt spid="92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16632"/>
            <a:ext cx="8496944" cy="1077218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Garamond" pitchFamily="18" charset="0"/>
              </a:rPr>
              <a:t>-Какие опасности могут подстерегать во дворе вашего дома?</a:t>
            </a:r>
            <a:endParaRPr lang="ru-RU" sz="3200" b="1" dirty="0">
              <a:latin typeface="Garamond" pitchFamily="18" charset="0"/>
            </a:endParaRPr>
          </a:p>
        </p:txBody>
      </p:sp>
      <p:pic>
        <p:nvPicPr>
          <p:cNvPr id="10242" name="Picture 2" descr="http://img.nr2.ru/pict/arts1/36/36/3636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54" y="1772816"/>
            <a:ext cx="3096344" cy="23738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i.drom.ru/pubs/4/14774/20557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602" y="1381184"/>
            <a:ext cx="1308780" cy="117405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www.newslab.ru/images/news/226293/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740" y="1353210"/>
            <a:ext cx="3333750" cy="25050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" name="Рисунок 5" descr="http://s3.images.drive2.ru/car.journal.photos/7800/000/000/09d/611/88cca8a2dd5aefd0-large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54" y="4598872"/>
            <a:ext cx="2743200" cy="20574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97321" y="1302712"/>
            <a:ext cx="2664296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Garamond" pitchFamily="18" charset="0"/>
              </a:rPr>
              <a:t>Открытый люк</a:t>
            </a:r>
            <a:endParaRPr lang="ru-RU" b="1" dirty="0">
              <a:latin typeface="Garamond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04521" y="4146680"/>
            <a:ext cx="4074930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Garamond" pitchFamily="18" charset="0"/>
              </a:rPr>
              <a:t>Незагороженные участки, где ведутся ремонтные работы.</a:t>
            </a:r>
            <a:endParaRPr lang="ru-RU" sz="2400" b="1" dirty="0">
              <a:latin typeface="Garamond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76555" y="5971658"/>
            <a:ext cx="4655885" cy="400110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/>
              <a:t>Машина, идущая задним ходом.</a:t>
            </a:r>
            <a:endParaRPr lang="ru-RU" sz="2000" b="1" dirty="0"/>
          </a:p>
        </p:txBody>
      </p:sp>
    </p:spTree>
    <p:extLst>
      <p:ext uri="{BB962C8B-B14F-4D97-AF65-F5344CB8AC3E}">
        <p14:creationId xmlns="" xmlns:p14="http://schemas.microsoft.com/office/powerpoint/2010/main" val="3362372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654" y="1288423"/>
            <a:ext cx="6706852" cy="200054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Garamond" pitchFamily="18" charset="0"/>
              </a:rPr>
              <a:t>Нужно слушаться без спора</a:t>
            </a:r>
          </a:p>
          <a:p>
            <a:r>
              <a:rPr lang="ru-RU" sz="2800" b="1" dirty="0" smtClean="0">
                <a:latin typeface="Garamond" pitchFamily="18" charset="0"/>
              </a:rPr>
              <a:t>Указаний светофора.</a:t>
            </a:r>
          </a:p>
          <a:p>
            <a:r>
              <a:rPr lang="ru-RU" sz="2800" b="1" dirty="0" smtClean="0">
                <a:latin typeface="Garamond" pitchFamily="18" charset="0"/>
              </a:rPr>
              <a:t>Нужно правила движенья</a:t>
            </a:r>
          </a:p>
          <a:p>
            <a:r>
              <a:rPr lang="ru-RU" sz="2800" b="1" dirty="0" smtClean="0">
                <a:latin typeface="Garamond" pitchFamily="18" charset="0"/>
              </a:rPr>
              <a:t>Выполнять без возраженья</a:t>
            </a:r>
            <a:r>
              <a:rPr lang="ru-RU" sz="4000" b="1" dirty="0" smtClean="0">
                <a:latin typeface="Garamond" pitchFamily="18" charset="0"/>
              </a:rPr>
              <a:t>!</a:t>
            </a:r>
            <a:endParaRPr lang="ru-RU" sz="4000" b="1" dirty="0">
              <a:latin typeface="Garamond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5360" y="101858"/>
            <a:ext cx="7488832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Garamond" pitchFamily="18" charset="0"/>
              </a:rPr>
              <a:t>-Сформулируйте правила перехода через дорогу.</a:t>
            </a:r>
            <a:endParaRPr lang="ru-RU" sz="2800" b="1" dirty="0">
              <a:latin typeface="Garamond" pitchFamily="18" charset="0"/>
            </a:endParaRPr>
          </a:p>
        </p:txBody>
      </p:sp>
      <p:pic>
        <p:nvPicPr>
          <p:cNvPr id="11266" name="Picture 2" descr="http://schs2029.mskobr.ru/files/images/%D0%9F%D0%94%D0%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728" y="3489591"/>
            <a:ext cx="3816424" cy="33684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1268" name="Picture 4" descr="http://www.kp.ru/f/12/image/88/75/285758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945" r="13701"/>
          <a:stretch/>
        </p:blipFill>
        <p:spPr bwMode="auto">
          <a:xfrm>
            <a:off x="975360" y="3573016"/>
            <a:ext cx="2712720" cy="27363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="" xmlns:p14="http://schemas.microsoft.com/office/powerpoint/2010/main" val="3673414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5786" y="404664"/>
            <a:ext cx="26675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 smtClean="0">
                <a:latin typeface="Garamond" pitchFamily="18" charset="0"/>
              </a:rPr>
              <a:t>сел   </a:t>
            </a:r>
            <a:r>
              <a:rPr lang="ru-RU" dirty="0" smtClean="0">
                <a:latin typeface="Garamond" pitchFamily="18" charset="0"/>
              </a:rPr>
              <a:t> </a:t>
            </a:r>
            <a:endParaRPr lang="ru-RU" dirty="0">
              <a:latin typeface="Garamond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03371" y="404664"/>
            <a:ext cx="8237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 smtClean="0">
                <a:latin typeface="Garamond" pitchFamily="18" charset="0"/>
              </a:rPr>
              <a:t>с</a:t>
            </a:r>
            <a:endParaRPr lang="ru-RU" sz="9600" dirty="0">
              <a:latin typeface="Garamond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73376" y="411560"/>
            <a:ext cx="11521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 smtClean="0">
                <a:solidFill>
                  <a:srgbClr val="C00000"/>
                </a:solidFill>
                <a:latin typeface="Garamond" pitchFamily="18" charset="0"/>
              </a:rPr>
              <a:t>ъ</a:t>
            </a:r>
            <a:endParaRPr lang="ru-RU" sz="9600" b="1" dirty="0">
              <a:solidFill>
                <a:srgbClr val="C00000"/>
              </a:solidFill>
              <a:latin typeface="Garamond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99992" y="411560"/>
            <a:ext cx="27363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 smtClean="0">
                <a:latin typeface="Garamond" pitchFamily="18" charset="0"/>
              </a:rPr>
              <a:t>ел</a:t>
            </a:r>
            <a:endParaRPr lang="ru-RU" sz="9600" b="1" dirty="0">
              <a:latin typeface="Garamond" pitchFamily="18" charset="0"/>
            </a:endParaRPr>
          </a:p>
        </p:txBody>
      </p:sp>
      <p:pic>
        <p:nvPicPr>
          <p:cNvPr id="12290" name="Picture 2" descr="http://www.wallon.ru/_ph/22/1/260036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808" y="1974324"/>
            <a:ext cx="3979387" cy="25202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09080" y="4947265"/>
            <a:ext cx="324036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листья</a:t>
            </a:r>
            <a:endParaRPr lang="ru-RU" sz="4000" b="1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1187624" y="6211486"/>
            <a:ext cx="316835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629260" y="5861625"/>
            <a:ext cx="0" cy="69972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Овал 14"/>
          <p:cNvSpPr/>
          <p:nvPr/>
        </p:nvSpPr>
        <p:spPr>
          <a:xfrm>
            <a:off x="1187624" y="6453336"/>
            <a:ext cx="216024" cy="216024"/>
          </a:xfrm>
          <a:prstGeom prst="ellipse">
            <a:avLst/>
          </a:prstGeom>
          <a:solidFill>
            <a:srgbClr val="66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579" y="6460140"/>
            <a:ext cx="238125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bg2">
                <a:lumMod val="50000"/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6460140"/>
            <a:ext cx="238125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757" y="6460140"/>
            <a:ext cx="238125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444" y="6466944"/>
            <a:ext cx="238125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8115" y="6473650"/>
            <a:ext cx="238125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Прямая соединительная линия 16"/>
          <p:cNvCxnSpPr/>
          <p:nvPr/>
        </p:nvCxnSpPr>
        <p:spPr>
          <a:xfrm flipH="1">
            <a:off x="2262927" y="4819524"/>
            <a:ext cx="119062" cy="353943"/>
          </a:xfrm>
          <a:prstGeom prst="line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2629260" y="5089134"/>
            <a:ext cx="0" cy="481684"/>
          </a:xfrm>
          <a:prstGeom prst="line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5734526"/>
            <a:ext cx="15875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Дуга 28"/>
          <p:cNvSpPr/>
          <p:nvPr/>
        </p:nvSpPr>
        <p:spPr>
          <a:xfrm rot="8594956">
            <a:off x="3444676" y="6291398"/>
            <a:ext cx="566876" cy="489121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298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116" y="6738779"/>
            <a:ext cx="390525" cy="10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959964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8" dur="2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3" dur="2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332656"/>
            <a:ext cx="6048672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b="1" dirty="0" smtClean="0"/>
              <a:t>-</a:t>
            </a:r>
            <a:r>
              <a:rPr lang="ru-RU" sz="3600" b="1" dirty="0" smtClean="0">
                <a:latin typeface="Garamond" pitchFamily="18" charset="0"/>
              </a:rPr>
              <a:t>Прочитайте слова:</a:t>
            </a:r>
            <a:endParaRPr lang="ru-RU" sz="3600" b="1" dirty="0">
              <a:latin typeface="Garamond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1268760"/>
            <a:ext cx="8424936" cy="258532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5400" b="1" dirty="0">
                <a:latin typeface="Garamond" pitchFamily="18" charset="0"/>
              </a:rPr>
              <a:t>б</a:t>
            </a:r>
            <a:r>
              <a:rPr lang="ru-RU" sz="5400" b="1" dirty="0" smtClean="0">
                <a:latin typeface="Garamond" pitchFamily="18" charset="0"/>
              </a:rPr>
              <a:t>ратья</a:t>
            </a:r>
          </a:p>
          <a:p>
            <a:r>
              <a:rPr lang="ru-RU" sz="5400" b="1" dirty="0">
                <a:latin typeface="Garamond" pitchFamily="18" charset="0"/>
              </a:rPr>
              <a:t>с</a:t>
            </a:r>
            <a:r>
              <a:rPr lang="ru-RU" sz="5400" b="1" dirty="0" smtClean="0">
                <a:latin typeface="Garamond" pitchFamily="18" charset="0"/>
              </a:rPr>
              <a:t>ыновья</a:t>
            </a:r>
          </a:p>
          <a:p>
            <a:r>
              <a:rPr lang="ru-RU" sz="5400" b="1" dirty="0" smtClean="0">
                <a:latin typeface="Garamond" pitchFamily="18" charset="0"/>
              </a:rPr>
              <a:t>семья</a:t>
            </a:r>
            <a:endParaRPr lang="ru-RU" sz="5400" b="1" dirty="0">
              <a:latin typeface="Garamond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4509120"/>
            <a:ext cx="8064896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b="1" dirty="0" smtClean="0"/>
              <a:t>-Какую роль играет мягкий знак?</a:t>
            </a:r>
            <a:endParaRPr lang="ru-RU" sz="3600" b="1" dirty="0"/>
          </a:p>
        </p:txBody>
      </p:sp>
    </p:spTree>
    <p:extLst>
      <p:ext uri="{BB962C8B-B14F-4D97-AF65-F5344CB8AC3E}">
        <p14:creationId xmlns="" xmlns:p14="http://schemas.microsoft.com/office/powerpoint/2010/main" val="937030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5136" y="692696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/>
              <a:t>съел</a:t>
            </a:r>
            <a:endParaRPr lang="ru-RU" sz="5400" b="1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39552" y="1916832"/>
            <a:ext cx="357862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Овал 4"/>
          <p:cNvSpPr/>
          <p:nvPr/>
        </p:nvSpPr>
        <p:spPr>
          <a:xfrm>
            <a:off x="827584" y="2276872"/>
            <a:ext cx="648072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3">
                <a:lumMod val="50000"/>
                <a:tint val="45000"/>
                <a:satMod val="400000"/>
              </a:schemeClr>
            </a:duotone>
            <a:lum bright="10000"/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320965"/>
            <a:ext cx="665163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242" y="2320965"/>
            <a:ext cx="665163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016" y="2302946"/>
            <a:ext cx="665163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Дуга 6"/>
          <p:cNvSpPr/>
          <p:nvPr/>
        </p:nvSpPr>
        <p:spPr>
          <a:xfrm rot="7872684">
            <a:off x="1132707" y="557600"/>
            <a:ext cx="2592288" cy="2718460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364088" y="692696"/>
            <a:ext cx="27655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/>
              <a:t>подъём</a:t>
            </a:r>
            <a:endParaRPr lang="ru-RU" sz="5400" b="1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V="1">
            <a:off x="4788024" y="1916831"/>
            <a:ext cx="4032448" cy="2119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7000892" y="1500174"/>
            <a:ext cx="5418" cy="123519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270998"/>
            <a:ext cx="665163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203" y="2242145"/>
            <a:ext cx="665163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110" y="2221085"/>
            <a:ext cx="669925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1599" y="2913102"/>
            <a:ext cx="1367623" cy="321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1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327" y="2207418"/>
            <a:ext cx="665163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2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335" y="2207417"/>
            <a:ext cx="665163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3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5498" y="2212591"/>
            <a:ext cx="669925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4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0570" y="2823021"/>
            <a:ext cx="13716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47162" y="3787413"/>
            <a:ext cx="4176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 smtClean="0"/>
              <a:t>въезд</a:t>
            </a:r>
            <a:endParaRPr lang="ru-RU" sz="7200" b="1" dirty="0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101612" y="5095448"/>
            <a:ext cx="3696833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27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67" y="5301208"/>
            <a:ext cx="665163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8" name="Picture 1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02" y="5301208"/>
            <a:ext cx="665163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9" name="Picture 1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702" y="5315654"/>
            <a:ext cx="665163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30" name="Picture 1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516" y="5830265"/>
            <a:ext cx="1168671" cy="479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31" name="Picture 1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520" y="5315653"/>
            <a:ext cx="669925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32" name="Picture 2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51" y="5301207"/>
            <a:ext cx="669925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4" name="Прямая соединительная линия 23"/>
          <p:cNvCxnSpPr/>
          <p:nvPr/>
        </p:nvCxnSpPr>
        <p:spPr>
          <a:xfrm rot="5400000">
            <a:off x="6787372" y="1285066"/>
            <a:ext cx="71438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521235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6" dur="20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5" dur="20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3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3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692696"/>
            <a:ext cx="7488832" cy="1754326"/>
          </a:xfrm>
          <a:prstGeom prst="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5400" b="1" dirty="0">
                <a:latin typeface="Garamond" pitchFamily="18" charset="0"/>
              </a:rPr>
              <a:t>с</a:t>
            </a:r>
            <a:r>
              <a:rPr lang="ru-RU" sz="5400" b="1" dirty="0" smtClean="0">
                <a:latin typeface="Garamond" pitchFamily="18" charset="0"/>
              </a:rPr>
              <a:t>ел           ехал</a:t>
            </a:r>
          </a:p>
          <a:p>
            <a:r>
              <a:rPr lang="ru-RU" sz="5400" b="1" dirty="0" smtClean="0">
                <a:latin typeface="Garamond" pitchFamily="18" charset="0"/>
              </a:rPr>
              <a:t>с</a:t>
            </a:r>
            <a:r>
              <a:rPr lang="ru-RU" sz="5400" b="1" dirty="0" smtClean="0">
                <a:solidFill>
                  <a:srgbClr val="C00000"/>
                </a:solidFill>
                <a:latin typeface="Garamond" pitchFamily="18" charset="0"/>
              </a:rPr>
              <a:t>ъ</a:t>
            </a:r>
            <a:r>
              <a:rPr lang="ru-RU" sz="5400" b="1" dirty="0" smtClean="0">
                <a:latin typeface="Garamond" pitchFamily="18" charset="0"/>
              </a:rPr>
              <a:t>ели      с</a:t>
            </a:r>
            <a:r>
              <a:rPr lang="ru-RU" sz="5400" b="1" dirty="0" smtClean="0">
                <a:solidFill>
                  <a:srgbClr val="C00000"/>
                </a:solidFill>
                <a:latin typeface="Garamond" pitchFamily="18" charset="0"/>
              </a:rPr>
              <a:t>ъ</a:t>
            </a:r>
            <a:r>
              <a:rPr lang="ru-RU" sz="5400" b="1" dirty="0" smtClean="0">
                <a:latin typeface="Garamond" pitchFamily="18" charset="0"/>
              </a:rPr>
              <a:t>ехал</a:t>
            </a:r>
            <a:endParaRPr lang="ru-RU" sz="5400" b="1" dirty="0">
              <a:latin typeface="Garamond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1600" y="3356992"/>
            <a:ext cx="3096344" cy="1754326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ru-RU" sz="5400" b="1" dirty="0">
                <a:latin typeface="Garamond" pitchFamily="18" charset="0"/>
              </a:rPr>
              <a:t>о</a:t>
            </a:r>
            <a:r>
              <a:rPr lang="ru-RU" sz="5400" b="1" dirty="0" smtClean="0">
                <a:latin typeface="Garamond" pitchFamily="18" charset="0"/>
              </a:rPr>
              <a:t>бедал</a:t>
            </a:r>
          </a:p>
          <a:p>
            <a:r>
              <a:rPr lang="ru-RU" sz="5400" b="1" dirty="0" smtClean="0">
                <a:latin typeface="Garamond" pitchFamily="18" charset="0"/>
              </a:rPr>
              <a:t>об</a:t>
            </a:r>
            <a:r>
              <a:rPr lang="ru-RU" sz="5400" b="1" dirty="0" smtClean="0">
                <a:solidFill>
                  <a:srgbClr val="C00000"/>
                </a:solidFill>
                <a:latin typeface="Garamond" pitchFamily="18" charset="0"/>
              </a:rPr>
              <a:t>ъ</a:t>
            </a:r>
            <a:r>
              <a:rPr lang="ru-RU" sz="5400" b="1" dirty="0" smtClean="0">
                <a:latin typeface="Garamond" pitchFamily="18" charset="0"/>
              </a:rPr>
              <a:t>едал</a:t>
            </a:r>
            <a:endParaRPr lang="ru-RU" b="1" dirty="0">
              <a:latin typeface="Garamond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7808" y="3381752"/>
            <a:ext cx="3024336" cy="1754326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ru-RU" sz="5400" b="1" dirty="0">
                <a:latin typeface="Garamond" pitchFamily="18" charset="0"/>
              </a:rPr>
              <a:t>е</a:t>
            </a:r>
            <a:r>
              <a:rPr lang="ru-RU" sz="5400" b="1" dirty="0" smtClean="0">
                <a:latin typeface="Garamond" pitchFamily="18" charset="0"/>
              </a:rPr>
              <a:t>ли</a:t>
            </a:r>
          </a:p>
          <a:p>
            <a:r>
              <a:rPr lang="ru-RU" sz="5400" b="1" dirty="0" smtClean="0">
                <a:latin typeface="Garamond" pitchFamily="18" charset="0"/>
              </a:rPr>
              <a:t>с</a:t>
            </a:r>
            <a:r>
              <a:rPr lang="ru-RU" sz="5400" b="1" dirty="0" smtClean="0">
                <a:solidFill>
                  <a:srgbClr val="C00000"/>
                </a:solidFill>
                <a:latin typeface="Garamond" pitchFamily="18" charset="0"/>
              </a:rPr>
              <a:t>ъ</a:t>
            </a:r>
            <a:r>
              <a:rPr lang="ru-RU" sz="5400" b="1" dirty="0" smtClean="0">
                <a:latin typeface="Garamond" pitchFamily="18" charset="0"/>
              </a:rPr>
              <a:t>ели</a:t>
            </a:r>
            <a:endParaRPr lang="ru-RU" sz="5400" b="1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5322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baby-news.net/images/paint3/4099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2984"/>
            <a:ext cx="3682320" cy="36823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627" y="1142984"/>
            <a:ext cx="2533295" cy="3143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 descr="http://img-fotki.yandex.ru/get/5014/103425212.e/0_587b3_8161a432_X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06" y="3827964"/>
            <a:ext cx="3030036" cy="30300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7504" y="80488"/>
            <a:ext cx="6222659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Garamond" pitchFamily="18" charset="0"/>
              </a:rPr>
              <a:t>На что похожа буква Ъ ?</a:t>
            </a:r>
            <a:endParaRPr lang="ru-RU" sz="4000" b="1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6457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copypast.ru/uploads/posts/thumbs/1312788813_0027027ktovypuskaetdy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21" y="908720"/>
            <a:ext cx="3608392" cy="4843479"/>
          </a:xfrm>
          <a:prstGeom prst="rect">
            <a:avLst/>
          </a:prstGeom>
          <a:noFill/>
          <a:ln w="38100">
            <a:solidFill>
              <a:schemeClr val="accent5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solnet.ee/sol/019/pic/az/az2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654"/>
          <a:stretch/>
        </p:blipFill>
        <p:spPr bwMode="auto">
          <a:xfrm>
            <a:off x="4873678" y="936928"/>
            <a:ext cx="3380906" cy="4436288"/>
          </a:xfrm>
          <a:prstGeom prst="rect">
            <a:avLst/>
          </a:prstGeom>
          <a:noFill/>
          <a:ln w="38100">
            <a:solidFill>
              <a:schemeClr val="accent5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8772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logolife.ru/wp-content/uploads/%D0%A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20688"/>
            <a:ext cx="3272448" cy="4363264"/>
          </a:xfrm>
          <a:prstGeom prst="rect">
            <a:avLst/>
          </a:prstGeom>
          <a:noFill/>
          <a:ln w="38100">
            <a:solidFill>
              <a:schemeClr val="accent5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http://detskiy-sad.com/wp-content/uploads/2011/11/uchimsya-pisat-bukvi-14-1024x641.gif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61347" r="81555" b="11642"/>
          <a:stretch/>
        </p:blipFill>
        <p:spPr bwMode="auto">
          <a:xfrm>
            <a:off x="4211960" y="620688"/>
            <a:ext cx="4266615" cy="4464496"/>
          </a:xfrm>
          <a:prstGeom prst="rect">
            <a:avLst/>
          </a:prstGeom>
          <a:noFill/>
          <a:ln w="38100">
            <a:solidFill>
              <a:schemeClr val="accent5"/>
            </a:solidFill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5589240"/>
            <a:ext cx="7344816" cy="461665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-</a:t>
            </a:r>
            <a:r>
              <a:rPr lang="ru-RU" sz="2400" dirty="0" smtClean="0"/>
              <a:t>Сравните печатную и строчную букву </a:t>
            </a:r>
            <a:r>
              <a:rPr lang="ru-RU" sz="2400" dirty="0" err="1" smtClean="0"/>
              <a:t>ъ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121781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1" y="0"/>
            <a:ext cx="3938899" cy="6247864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r>
              <a:rPr lang="ru-RU" sz="5000" b="1" dirty="0"/>
              <a:t>о</a:t>
            </a:r>
            <a:r>
              <a:rPr lang="ru-RU" sz="5000" b="1" dirty="0" smtClean="0"/>
              <a:t>бъявление</a:t>
            </a:r>
          </a:p>
          <a:p>
            <a:r>
              <a:rPr lang="ru-RU" sz="5000" b="1" dirty="0"/>
              <a:t>о</a:t>
            </a:r>
            <a:r>
              <a:rPr lang="ru-RU" sz="5000" b="1" dirty="0" smtClean="0"/>
              <a:t>бъезд</a:t>
            </a:r>
          </a:p>
          <a:p>
            <a:r>
              <a:rPr lang="ru-RU" sz="5000" b="1" dirty="0"/>
              <a:t>с</a:t>
            </a:r>
            <a:r>
              <a:rPr lang="ru-RU" sz="5000" b="1" dirty="0" smtClean="0"/>
              <a:t>ъёмка</a:t>
            </a:r>
          </a:p>
          <a:p>
            <a:r>
              <a:rPr lang="ru-RU" sz="5000" b="1" dirty="0"/>
              <a:t>в</a:t>
            </a:r>
            <a:r>
              <a:rPr lang="ru-RU" sz="5000" b="1" dirty="0" smtClean="0"/>
              <a:t>ъезд</a:t>
            </a:r>
          </a:p>
          <a:p>
            <a:r>
              <a:rPr lang="ru-RU" sz="5000" b="1" dirty="0" smtClean="0"/>
              <a:t>и</a:t>
            </a:r>
            <a:r>
              <a:rPr lang="ru-RU" sz="5000" b="1" dirty="0"/>
              <a:t>з</a:t>
            </a:r>
            <a:r>
              <a:rPr lang="ru-RU" sz="5000" b="1" dirty="0" smtClean="0"/>
              <a:t>ъян</a:t>
            </a:r>
          </a:p>
          <a:p>
            <a:r>
              <a:rPr lang="ru-RU" sz="5000" b="1" dirty="0"/>
              <a:t>п</a:t>
            </a:r>
            <a:r>
              <a:rPr lang="ru-RU" sz="5000" b="1" dirty="0" smtClean="0"/>
              <a:t>одъезд</a:t>
            </a:r>
          </a:p>
          <a:p>
            <a:r>
              <a:rPr lang="ru-RU" sz="5000" b="1" dirty="0"/>
              <a:t>о</a:t>
            </a:r>
            <a:r>
              <a:rPr lang="ru-RU" sz="5000" b="1" dirty="0" smtClean="0"/>
              <a:t>бъём</a:t>
            </a:r>
          </a:p>
          <a:p>
            <a:r>
              <a:rPr lang="ru-RU" sz="5000" b="1" dirty="0" smtClean="0"/>
              <a:t>объяснение</a:t>
            </a:r>
            <a:endParaRPr lang="ru-RU" sz="5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148064" y="107340"/>
            <a:ext cx="3672408" cy="6247864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ru-RU" sz="5000" b="1" dirty="0"/>
              <a:t>и</a:t>
            </a:r>
            <a:r>
              <a:rPr lang="ru-RU" sz="5000" b="1" dirty="0" smtClean="0"/>
              <a:t>нъекция</a:t>
            </a:r>
          </a:p>
          <a:p>
            <a:r>
              <a:rPr lang="ru-RU" sz="5000" b="1" dirty="0" smtClean="0"/>
              <a:t>объедки</a:t>
            </a:r>
          </a:p>
          <a:p>
            <a:r>
              <a:rPr lang="ru-RU" sz="5000" b="1" dirty="0" smtClean="0"/>
              <a:t>съест</a:t>
            </a:r>
          </a:p>
          <a:p>
            <a:r>
              <a:rPr lang="ru-RU" sz="5000" b="1" dirty="0" smtClean="0"/>
              <a:t>объест</a:t>
            </a:r>
          </a:p>
          <a:p>
            <a:r>
              <a:rPr lang="ru-RU" sz="5000" b="1" dirty="0" smtClean="0"/>
              <a:t>отъест</a:t>
            </a:r>
          </a:p>
          <a:p>
            <a:r>
              <a:rPr lang="ru-RU" sz="5000" b="1" dirty="0"/>
              <a:t>о</a:t>
            </a:r>
            <a:r>
              <a:rPr lang="ru-RU" sz="5000" b="1" dirty="0" smtClean="0"/>
              <a:t>тъезд</a:t>
            </a:r>
          </a:p>
          <a:p>
            <a:r>
              <a:rPr lang="ru-RU" sz="5000" b="1" dirty="0" smtClean="0"/>
              <a:t>съезд</a:t>
            </a:r>
          </a:p>
          <a:p>
            <a:r>
              <a:rPr lang="ru-RU" sz="5000" b="1" dirty="0" smtClean="0"/>
              <a:t>съехал</a:t>
            </a:r>
            <a:endParaRPr lang="ru-RU" sz="5000" b="1" dirty="0"/>
          </a:p>
        </p:txBody>
      </p:sp>
    </p:spTree>
    <p:extLst>
      <p:ext uri="{BB962C8B-B14F-4D97-AF65-F5344CB8AC3E}">
        <p14:creationId xmlns="" xmlns:p14="http://schemas.microsoft.com/office/powerpoint/2010/main" val="85842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0" y="214290"/>
            <a:ext cx="2688704" cy="2987449"/>
          </a:xfrm>
          <a:prstGeom prst="rect">
            <a:avLst/>
          </a:prstGeom>
        </p:spPr>
      </p:pic>
      <p:pic>
        <p:nvPicPr>
          <p:cNvPr id="19458" name="Picture 2" descr="http://1103.iz.piccy.info.nyud.net:8080/i5/03/11/331103/Konvert_5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36661"/>
            <a:ext cx="4762500" cy="2400301"/>
          </a:xfrm>
          <a:prstGeom prst="rect">
            <a:avLst/>
          </a:prstGeom>
          <a:noFill/>
          <a:ln w="57150"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516216" y="1561247"/>
            <a:ext cx="2170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Ученикам 1»А» класса.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716016" y="620688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От Незнайки.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07504" y="3382576"/>
            <a:ext cx="7128792" cy="2800767"/>
          </a:xfrm>
          <a:prstGeom prst="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Garamond" pitchFamily="18" charset="0"/>
              </a:rPr>
              <a:t>Сел кашу. </a:t>
            </a:r>
            <a:r>
              <a:rPr lang="ru-RU" sz="2800" b="1" dirty="0" err="1" smtClean="0">
                <a:latin typeface="Garamond" pitchFamily="18" charset="0"/>
              </a:rPr>
              <a:t>Пю</a:t>
            </a:r>
            <a:r>
              <a:rPr lang="ru-RU" sz="2800" b="1" dirty="0" smtClean="0">
                <a:latin typeface="Garamond" pitchFamily="18" charset="0"/>
              </a:rPr>
              <a:t> воду. Веду </a:t>
            </a:r>
            <a:r>
              <a:rPr lang="ru-RU" sz="2800" b="1" dirty="0" err="1" smtClean="0">
                <a:latin typeface="Garamond" pitchFamily="18" charset="0"/>
              </a:rPr>
              <a:t>сёмку</a:t>
            </a:r>
            <a:r>
              <a:rPr lang="ru-RU" sz="2800" b="1" dirty="0" smtClean="0">
                <a:latin typeface="Garamond" pitchFamily="18" charset="0"/>
              </a:rPr>
              <a:t>. Забил коля.</a:t>
            </a:r>
          </a:p>
          <a:p>
            <a:r>
              <a:rPr lang="ru-RU" sz="2800" b="1" dirty="0" err="1" smtClean="0">
                <a:latin typeface="Garamond" pitchFamily="18" charset="0"/>
              </a:rPr>
              <a:t>Обявил</a:t>
            </a:r>
            <a:r>
              <a:rPr lang="ru-RU" sz="2800" b="1" dirty="0" smtClean="0">
                <a:latin typeface="Garamond" pitchFamily="18" charset="0"/>
              </a:rPr>
              <a:t> каникулы.</a:t>
            </a:r>
          </a:p>
          <a:p>
            <a:endParaRPr lang="ru-RU" sz="2800" b="1" dirty="0" smtClean="0">
              <a:latin typeface="Garamond" pitchFamily="18" charset="0"/>
            </a:endParaRPr>
          </a:p>
          <a:p>
            <a:r>
              <a:rPr lang="ru-RU" b="1" dirty="0" smtClean="0">
                <a:latin typeface="Garamond" pitchFamily="18" charset="0"/>
              </a:rPr>
              <a:t>-</a:t>
            </a:r>
            <a:r>
              <a:rPr lang="ru-RU" sz="2800" b="1" dirty="0" smtClean="0">
                <a:latin typeface="Garamond" pitchFamily="18" charset="0"/>
              </a:rPr>
              <a:t>Каких помощников потерял Незнайка?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440550" y="3501008"/>
            <a:ext cx="1049102" cy="1754326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  <a:latin typeface="Garamond" pitchFamily="18" charset="0"/>
              </a:rPr>
              <a:t>Ъ Ь</a:t>
            </a:r>
            <a:endParaRPr lang="ru-RU" sz="5400" b="1" dirty="0">
              <a:solidFill>
                <a:srgbClr val="C00000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42831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052736"/>
            <a:ext cx="8424936" cy="5170646"/>
          </a:xfrm>
          <a:prstGeom prst="rect">
            <a:avLst/>
          </a:prstGeom>
          <a:noFill/>
          <a:ln w="28575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latin typeface="Garamond" pitchFamily="18" charset="0"/>
              </a:rPr>
              <a:t>С</a:t>
            </a:r>
            <a:r>
              <a:rPr lang="ru-RU" sz="6600" b="1" dirty="0" smtClean="0">
                <a:solidFill>
                  <a:srgbClr val="C00000"/>
                </a:solidFill>
                <a:latin typeface="Garamond" pitchFamily="18" charset="0"/>
              </a:rPr>
              <a:t>ъ</a:t>
            </a:r>
            <a:r>
              <a:rPr lang="ru-RU" sz="6600" b="1" dirty="0" smtClean="0">
                <a:latin typeface="Garamond" pitchFamily="18" charset="0"/>
              </a:rPr>
              <a:t>ел кашу. </a:t>
            </a:r>
          </a:p>
          <a:p>
            <a:r>
              <a:rPr lang="ru-RU" sz="6600" b="1" dirty="0" smtClean="0">
                <a:latin typeface="Garamond" pitchFamily="18" charset="0"/>
              </a:rPr>
              <a:t> П</a:t>
            </a:r>
            <a:r>
              <a:rPr lang="ru-RU" sz="6600" b="1" dirty="0" smtClean="0">
                <a:solidFill>
                  <a:srgbClr val="C00000"/>
                </a:solidFill>
                <a:latin typeface="Garamond" pitchFamily="18" charset="0"/>
              </a:rPr>
              <a:t>ь</a:t>
            </a:r>
            <a:r>
              <a:rPr lang="ru-RU" sz="6600" b="1" dirty="0" smtClean="0">
                <a:latin typeface="Garamond" pitchFamily="18" charset="0"/>
              </a:rPr>
              <a:t>ю воду.</a:t>
            </a:r>
          </a:p>
          <a:p>
            <a:r>
              <a:rPr lang="ru-RU" sz="6600" b="1" dirty="0" smtClean="0">
                <a:latin typeface="Garamond" pitchFamily="18" charset="0"/>
              </a:rPr>
              <a:t> Веду с</a:t>
            </a:r>
            <a:r>
              <a:rPr lang="ru-RU" sz="6600" b="1" dirty="0" smtClean="0">
                <a:solidFill>
                  <a:srgbClr val="C00000"/>
                </a:solidFill>
                <a:latin typeface="Garamond" pitchFamily="18" charset="0"/>
              </a:rPr>
              <a:t>ъ</a:t>
            </a:r>
            <a:r>
              <a:rPr lang="ru-RU" sz="6600" b="1" dirty="0" smtClean="0">
                <a:latin typeface="Garamond" pitchFamily="18" charset="0"/>
              </a:rPr>
              <a:t>ёмку. </a:t>
            </a:r>
          </a:p>
          <a:p>
            <a:r>
              <a:rPr lang="ru-RU" sz="6600" b="1" dirty="0" smtClean="0">
                <a:latin typeface="Garamond" pitchFamily="18" charset="0"/>
              </a:rPr>
              <a:t>Забил кол</a:t>
            </a:r>
            <a:r>
              <a:rPr lang="ru-RU" sz="6600" b="1" dirty="0" smtClean="0">
                <a:solidFill>
                  <a:srgbClr val="C00000"/>
                </a:solidFill>
                <a:latin typeface="Garamond" pitchFamily="18" charset="0"/>
              </a:rPr>
              <a:t>ь</a:t>
            </a:r>
            <a:r>
              <a:rPr lang="ru-RU" sz="6600" b="1" dirty="0" smtClean="0">
                <a:latin typeface="Garamond" pitchFamily="18" charset="0"/>
              </a:rPr>
              <a:t>я.</a:t>
            </a:r>
          </a:p>
          <a:p>
            <a:r>
              <a:rPr lang="ru-RU" sz="6600" b="1" dirty="0" smtClean="0">
                <a:latin typeface="Garamond" pitchFamily="18" charset="0"/>
              </a:rPr>
              <a:t>Объ</a:t>
            </a:r>
            <a:r>
              <a:rPr lang="ru-RU" sz="6600" b="1" dirty="0" smtClean="0">
                <a:solidFill>
                  <a:srgbClr val="C00000"/>
                </a:solidFill>
                <a:latin typeface="Garamond" pitchFamily="18" charset="0"/>
              </a:rPr>
              <a:t>я</a:t>
            </a:r>
            <a:r>
              <a:rPr lang="ru-RU" sz="6600" b="1" dirty="0" smtClean="0">
                <a:latin typeface="Garamond" pitchFamily="18" charset="0"/>
              </a:rPr>
              <a:t>вил каникулы.</a:t>
            </a:r>
            <a:endParaRPr lang="ru-RU" sz="6600" b="1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47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64" y="1988839"/>
            <a:ext cx="4067944" cy="43072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2727" y="553006"/>
            <a:ext cx="8273065" cy="1200329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Garamond" pitchFamily="18" charset="0"/>
              </a:rPr>
              <a:t>- В чём различие между разделительными твёрдым и мягким знаками ?   </a:t>
            </a:r>
          </a:p>
          <a:p>
            <a:r>
              <a:rPr lang="ru-RU" sz="2400" b="1" dirty="0" smtClean="0">
                <a:latin typeface="Garamond" pitchFamily="18" charset="0"/>
              </a:rPr>
              <a:t>- Что общего в их написании?</a:t>
            </a:r>
            <a:endParaRPr lang="ru-RU" sz="2400" b="1" dirty="0">
              <a:latin typeface="Garamond" pitchFamily="18" charset="0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204864"/>
            <a:ext cx="4535487" cy="3585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0254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04664"/>
            <a:ext cx="8568952" cy="2800767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atin typeface="Garamond" pitchFamily="18" charset="0"/>
              </a:rPr>
              <a:t>Твёрдый знак нам нужен очень,</a:t>
            </a:r>
          </a:p>
          <a:p>
            <a:r>
              <a:rPr lang="ru-RU" sz="4400" b="1" dirty="0" smtClean="0">
                <a:latin typeface="Garamond" pitchFamily="18" charset="0"/>
              </a:rPr>
              <a:t>Без него сказать не можем:</a:t>
            </a:r>
          </a:p>
          <a:p>
            <a:r>
              <a:rPr lang="ru-RU" sz="4400" b="1" dirty="0" smtClean="0">
                <a:latin typeface="Garamond" pitchFamily="18" charset="0"/>
              </a:rPr>
              <a:t>Съезд, съедобный, объясненье</a:t>
            </a:r>
          </a:p>
          <a:p>
            <a:r>
              <a:rPr lang="ru-RU" sz="4400" b="1" dirty="0" smtClean="0">
                <a:latin typeface="Garamond" pitchFamily="18" charset="0"/>
              </a:rPr>
              <a:t>И подъём, и объявленье.</a:t>
            </a:r>
            <a:endParaRPr lang="ru-RU" sz="4400" b="1" dirty="0">
              <a:latin typeface="Garamond" pitchFamily="18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581128"/>
            <a:ext cx="8748713" cy="1841500"/>
          </a:xfrm>
          <a:prstGeom prst="rect">
            <a:avLst/>
          </a:prstGeom>
          <a:noFill/>
          <a:ln w="57150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691411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2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2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2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3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3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Азбука для детей. Буква Ъ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60648"/>
            <a:ext cx="6696744" cy="33900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Прямоугольник 1"/>
          <p:cNvSpPr/>
          <p:nvPr/>
        </p:nvSpPr>
        <p:spPr>
          <a:xfrm>
            <a:off x="539552" y="4077072"/>
            <a:ext cx="8496944" cy="224676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i="0" dirty="0" smtClean="0">
                <a:solidFill>
                  <a:srgbClr val="000000"/>
                </a:solidFill>
                <a:effectLst/>
                <a:latin typeface="Garamond" pitchFamily="18" charset="0"/>
              </a:rPr>
              <a:t>- Сколько мышек было?</a:t>
            </a:r>
            <a:br>
              <a:rPr lang="ru-RU" sz="2800" b="1" i="0" dirty="0" smtClean="0">
                <a:solidFill>
                  <a:srgbClr val="000000"/>
                </a:solidFill>
                <a:effectLst/>
                <a:latin typeface="Garamond" pitchFamily="18" charset="0"/>
              </a:rPr>
            </a:br>
            <a:r>
              <a:rPr lang="ru-RU" sz="2800" b="1" i="0" dirty="0" smtClean="0">
                <a:solidFill>
                  <a:srgbClr val="000000"/>
                </a:solidFill>
                <a:effectLst/>
                <a:latin typeface="Garamond" pitchFamily="18" charset="0"/>
              </a:rPr>
              <a:t>- Семь.</a:t>
            </a:r>
            <a:br>
              <a:rPr lang="ru-RU" sz="2800" b="1" i="0" dirty="0" smtClean="0">
                <a:solidFill>
                  <a:srgbClr val="000000"/>
                </a:solidFill>
                <a:effectLst/>
                <a:latin typeface="Garamond" pitchFamily="18" charset="0"/>
              </a:rPr>
            </a:br>
            <a:r>
              <a:rPr lang="ru-RU" sz="2800" b="1" i="0" dirty="0" smtClean="0">
                <a:solidFill>
                  <a:srgbClr val="000000"/>
                </a:solidFill>
                <a:effectLst/>
                <a:latin typeface="Garamond" pitchFamily="18" charset="0"/>
              </a:rPr>
              <a:t>- С</a:t>
            </a:r>
            <a:r>
              <a:rPr lang="ru-RU" sz="2800" b="1" i="0" dirty="0" smtClean="0">
                <a:solidFill>
                  <a:srgbClr val="99CC00"/>
                </a:solidFill>
                <a:effectLst/>
                <a:latin typeface="Garamond" pitchFamily="18" charset="0"/>
              </a:rPr>
              <a:t>ъ</a:t>
            </a:r>
            <a:r>
              <a:rPr lang="ru-RU" sz="2800" b="1" i="0" dirty="0" smtClean="0">
                <a:solidFill>
                  <a:srgbClr val="000000"/>
                </a:solidFill>
                <a:effectLst/>
                <a:latin typeface="Garamond" pitchFamily="18" charset="0"/>
              </a:rPr>
              <a:t>есть их, что ли?..</a:t>
            </a:r>
            <a:br>
              <a:rPr lang="ru-RU" sz="2800" b="1" i="0" dirty="0" smtClean="0">
                <a:solidFill>
                  <a:srgbClr val="000000"/>
                </a:solidFill>
                <a:effectLst/>
                <a:latin typeface="Garamond" pitchFamily="18" charset="0"/>
              </a:rPr>
            </a:br>
            <a:r>
              <a:rPr lang="ru-RU" sz="2800" b="1" i="0" dirty="0" smtClean="0">
                <a:solidFill>
                  <a:srgbClr val="000000"/>
                </a:solidFill>
                <a:effectLst/>
                <a:latin typeface="Garamond" pitchFamily="18" charset="0"/>
              </a:rPr>
              <a:t>- Нет, не с</a:t>
            </a:r>
            <a:r>
              <a:rPr lang="ru-RU" sz="2800" b="1" i="0" dirty="0" smtClean="0">
                <a:solidFill>
                  <a:srgbClr val="99CC00"/>
                </a:solidFill>
                <a:effectLst/>
                <a:latin typeface="Garamond" pitchFamily="18" charset="0"/>
              </a:rPr>
              <a:t>ъ</a:t>
            </a:r>
            <a:r>
              <a:rPr lang="ru-RU" sz="2800" b="1" i="0" dirty="0" smtClean="0">
                <a:solidFill>
                  <a:srgbClr val="000000"/>
                </a:solidFill>
                <a:effectLst/>
                <a:latin typeface="Garamond" pitchFamily="18" charset="0"/>
              </a:rPr>
              <a:t>ем.</a:t>
            </a:r>
            <a:br>
              <a:rPr lang="ru-RU" sz="2800" b="1" i="0" dirty="0" smtClean="0">
                <a:solidFill>
                  <a:srgbClr val="000000"/>
                </a:solidFill>
                <a:effectLst/>
                <a:latin typeface="Garamond" pitchFamily="18" charset="0"/>
              </a:rPr>
            </a:br>
            <a:r>
              <a:rPr lang="ru-RU" sz="2800" b="1" i="0" dirty="0" smtClean="0">
                <a:solidFill>
                  <a:srgbClr val="000000"/>
                </a:solidFill>
                <a:effectLst/>
                <a:latin typeface="Garamond" pitchFamily="18" charset="0"/>
              </a:rPr>
              <a:t>Ведь они мои друзья — обижать друзей нельзя.</a:t>
            </a:r>
          </a:p>
        </p:txBody>
      </p:sp>
    </p:spTree>
    <p:extLst>
      <p:ext uri="{BB962C8B-B14F-4D97-AF65-F5344CB8AC3E}">
        <p14:creationId xmlns="" xmlns:p14="http://schemas.microsoft.com/office/powerpoint/2010/main" val="13227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Твердый зна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3672408" cy="26686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355976" y="260648"/>
            <a:ext cx="4572000" cy="378565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sz="2000" b="0" i="0" dirty="0" smtClean="0">
                <a:solidFill>
                  <a:srgbClr val="000000"/>
                </a:solidFill>
                <a:effectLst/>
                <a:latin typeface="Verdana"/>
              </a:rPr>
              <a:t>Он передал белочке последние шишки и сказал: «Пожалуй, я пойду домой. До свидания!» «Пока!»— сказали белочка, ворона и дятел, и волчонок грустный побрёл по тропинке. «Если я не найду свою букву на дорожке к своему дому, то завтра я начну её искать с самого-самого утра!» — решил волчонок и зашагал по тропинке бодрее.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04981" y="3115641"/>
            <a:ext cx="4067944" cy="369331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Verdana"/>
              </a:rPr>
              <a:t>С дерева слетел дятел. Он держал несколько досок и сказал: «Любимая буква должна быть твёрдой, потому что хороший дом строят из твердого дерева!» Он быстро сложил из досок твёрдый знак и добавил: «Вот </a:t>
            </a:r>
            <a:r>
              <a:rPr lang="ru-RU" b="1" dirty="0">
                <a:solidFill>
                  <a:srgbClr val="AA0000"/>
                </a:solidFill>
                <a:latin typeface="Verdana"/>
              </a:rPr>
              <a:t>"твёрдый знак"</a:t>
            </a:r>
            <a:r>
              <a:rPr lang="ru-RU" dirty="0">
                <a:solidFill>
                  <a:srgbClr val="000000"/>
                </a:solidFill>
                <a:latin typeface="Verdana"/>
              </a:rPr>
              <a:t>. Похож он на твою любимую букву?» Волчонок внимательно посмотрел на твёрдый знак и вздохнул: «Нет, не похож».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24921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1" animBg="1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254</TotalTime>
  <Words>347</Words>
  <Application>Microsoft Office PowerPoint</Application>
  <PresentationFormat>Экран (4:3)</PresentationFormat>
  <Paragraphs>74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Воздушный поток</vt:lpstr>
      <vt:lpstr>Тема: Буква Ъ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Pc</dc:creator>
  <cp:lastModifiedBy>Анна</cp:lastModifiedBy>
  <cp:revision>28</cp:revision>
  <dcterms:created xsi:type="dcterms:W3CDTF">2013-02-03T17:14:17Z</dcterms:created>
  <dcterms:modified xsi:type="dcterms:W3CDTF">2020-04-03T17:17:55Z</dcterms:modified>
</cp:coreProperties>
</file>